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8" r:id="rId6"/>
    <p:sldId id="269" r:id="rId7"/>
    <p:sldId id="264" r:id="rId8"/>
    <p:sldId id="270" r:id="rId9"/>
    <p:sldId id="283" r:id="rId10"/>
    <p:sldId id="274" r:id="rId11"/>
    <p:sldId id="289" r:id="rId12"/>
    <p:sldId id="293" r:id="rId13"/>
    <p:sldId id="294" r:id="rId14"/>
    <p:sldId id="273" r:id="rId15"/>
    <p:sldId id="290" r:id="rId16"/>
    <p:sldId id="291" r:id="rId17"/>
    <p:sldId id="292" r:id="rId18"/>
    <p:sldId id="271" r:id="rId19"/>
    <p:sldId id="277" r:id="rId20"/>
    <p:sldId id="296" r:id="rId21"/>
    <p:sldId id="279" r:id="rId22"/>
    <p:sldId id="280" r:id="rId23"/>
    <p:sldId id="281" r:id="rId24"/>
    <p:sldId id="282" r:id="rId25"/>
    <p:sldId id="278" r:id="rId26"/>
    <p:sldId id="295" r:id="rId27"/>
    <p:sldId id="297" r:id="rId28"/>
    <p:sldId id="300" r:id="rId29"/>
    <p:sldId id="298" r:id="rId30"/>
    <p:sldId id="299" r:id="rId31"/>
    <p:sldId id="272" r:id="rId32"/>
    <p:sldId id="284" r:id="rId33"/>
    <p:sldId id="285" r:id="rId34"/>
    <p:sldId id="286" r:id="rId35"/>
    <p:sldId id="287" r:id="rId36"/>
    <p:sldId id="288" r:id="rId37"/>
  </p:sldIdLst>
  <p:sldSz cx="18288000" cy="10287000"/>
  <p:notesSz cx="6858000" cy="9144000"/>
  <p:embeddedFontLst>
    <p:embeddedFont>
      <p:font typeface="Assistant" pitchFamily="2" charset="-79"/>
      <p:regular r:id="rId38"/>
      <p:bold r:id="rId39"/>
    </p:embeddedFont>
    <p:embeddedFont>
      <p:font typeface="Assistant Semi-Bold" panose="020B0604020202020204" charset="-79"/>
      <p:regular r:id="rId40"/>
    </p:embeddedFont>
    <p:embeddedFont>
      <p:font typeface="Barlow" panose="00000500000000000000" pitchFamily="2" charset="0"/>
      <p:regular r:id="rId41"/>
      <p:bold r:id="rId42"/>
      <p:italic r:id="rId43"/>
      <p:boldItalic r:id="rId44"/>
    </p:embeddedFont>
    <p:embeddedFont>
      <p:font typeface="Bebas Neue Bold" panose="020B0604020202020204" charset="0"/>
      <p:regular r:id="rId45"/>
    </p:embeddedFont>
    <p:embeddedFont>
      <p:font typeface="Martel Heavy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4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54617">
            <a:off x="11912553" y="-1702179"/>
            <a:ext cx="5295061" cy="13691357"/>
            <a:chOff x="0" y="0"/>
            <a:chExt cx="1394584" cy="3605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584" cy="3605954"/>
            </a:xfrm>
            <a:custGeom>
              <a:avLst/>
              <a:gdLst/>
              <a:ahLst/>
              <a:cxnLst/>
              <a:rect l="l" t="t" r="r" b="b"/>
              <a:pathLst>
                <a:path w="1394584" h="3605954">
                  <a:moveTo>
                    <a:pt x="0" y="0"/>
                  </a:moveTo>
                  <a:lnTo>
                    <a:pt x="1394584" y="0"/>
                  </a:lnTo>
                  <a:lnTo>
                    <a:pt x="1394584" y="3605954"/>
                  </a:lnTo>
                  <a:lnTo>
                    <a:pt x="0" y="36059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584" cy="3644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47095" y="3523610"/>
            <a:ext cx="1028700" cy="3315980"/>
            <a:chOff x="0" y="0"/>
            <a:chExt cx="270933" cy="873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42586" y="2781009"/>
            <a:ext cx="8125078" cy="4801183"/>
          </a:xfrm>
          <a:custGeom>
            <a:avLst/>
            <a:gdLst/>
            <a:ahLst/>
            <a:cxnLst/>
            <a:rect l="l" t="t" r="r" b="b"/>
            <a:pathLst>
              <a:path w="8125078" h="4801183">
                <a:moveTo>
                  <a:pt x="0" y="0"/>
                </a:moveTo>
                <a:lnTo>
                  <a:pt x="8125079" y="0"/>
                </a:lnTo>
                <a:lnTo>
                  <a:pt x="8125079" y="4801182"/>
                </a:lnTo>
                <a:lnTo>
                  <a:pt x="0" y="4801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/>
          <p:cNvSpPr txBox="1"/>
          <p:nvPr/>
        </p:nvSpPr>
        <p:spPr>
          <a:xfrm>
            <a:off x="11658600" y="2431370"/>
            <a:ext cx="5834343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219"/>
              </a:lnSpc>
            </a:pPr>
            <a:r>
              <a:rPr lang="en-US" sz="11797" dirty="0" err="1">
                <a:solidFill>
                  <a:srgbClr val="000000"/>
                </a:solidFill>
                <a:latin typeface="Martel Heavy"/>
              </a:rPr>
              <a:t>TulaBy</a:t>
            </a:r>
            <a:endParaRPr lang="en-US" sz="11797" dirty="0">
              <a:solidFill>
                <a:srgbClr val="000000"/>
              </a:solidFill>
              <a:latin typeface="Martel Heav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26102" y="4245456"/>
            <a:ext cx="4216696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Assistant"/>
              </a:rPr>
              <a:t>Web And Mobile Application</a:t>
            </a:r>
          </a:p>
        </p:txBody>
      </p:sp>
      <p:sp>
        <p:nvSpPr>
          <p:cNvPr id="13" name="AutoShape 13"/>
          <p:cNvSpPr/>
          <p:nvPr/>
        </p:nvSpPr>
        <p:spPr>
          <a:xfrm rot="3487">
            <a:off x="1028717" y="7539329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FF0BE-C436-6A5A-1E34-C5232F2B0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54724F-ABB2-D8D5-8C3F-0508229B8BB1}"/>
              </a:ext>
            </a:extLst>
          </p:cNvPr>
          <p:cNvGrpSpPr/>
          <p:nvPr/>
        </p:nvGrpSpPr>
        <p:grpSpPr>
          <a:xfrm rot="3250586">
            <a:off x="12268124" y="2430546"/>
            <a:ext cx="10541355" cy="13849431"/>
            <a:chOff x="0" y="-38100"/>
            <a:chExt cx="2701279" cy="36475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2CD47B-E8C2-4E74-3E16-11A32CF23EDE}"/>
                </a:ext>
              </a:extLst>
            </p:cNvPr>
            <p:cNvSpPr/>
            <p:nvPr/>
          </p:nvSpPr>
          <p:spPr>
            <a:xfrm>
              <a:off x="444524" y="91646"/>
              <a:ext cx="2256755" cy="3517841"/>
            </a:xfrm>
            <a:custGeom>
              <a:avLst/>
              <a:gdLst/>
              <a:ahLst/>
              <a:cxnLst/>
              <a:rect l="l" t="t" r="r" b="b"/>
              <a:pathLst>
                <a:path w="2256755" h="3517841">
                  <a:moveTo>
                    <a:pt x="0" y="0"/>
                  </a:moveTo>
                  <a:lnTo>
                    <a:pt x="2256755" y="0"/>
                  </a:lnTo>
                  <a:lnTo>
                    <a:pt x="2256755" y="3517841"/>
                  </a:lnTo>
                  <a:lnTo>
                    <a:pt x="0" y="3517841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C92E11A-8C5E-0C33-F33F-1C5762DD17A5}"/>
                </a:ext>
              </a:extLst>
            </p:cNvPr>
            <p:cNvSpPr txBox="1"/>
            <p:nvPr/>
          </p:nvSpPr>
          <p:spPr>
            <a:xfrm>
              <a:off x="0" y="-38100"/>
              <a:ext cx="2256755" cy="3555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6521CEE-D59E-3983-5C4F-2EDB55F24B99}"/>
              </a:ext>
            </a:extLst>
          </p:cNvPr>
          <p:cNvSpPr txBox="1"/>
          <p:nvPr/>
        </p:nvSpPr>
        <p:spPr>
          <a:xfrm>
            <a:off x="10323095" y="3720033"/>
            <a:ext cx="9138798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64"/>
              </a:lnSpc>
            </a:pPr>
            <a:r>
              <a:rPr lang="en-US" sz="9600" b="1" i="0" dirty="0">
                <a:effectLst/>
                <a:latin typeface="Martel Heavy" panose="020B0604020202020204" charset="0"/>
                <a:ea typeface="Arial" panose="020B0604020202020204" pitchFamily="34" charset="0"/>
                <a:cs typeface="Martel Heavy" panose="020B0604020202020204" charset="0"/>
              </a:rPr>
              <a:t>Design</a:t>
            </a:r>
            <a:r>
              <a:rPr lang="en-US" sz="8800" b="1" i="0" dirty="0">
                <a:effectLst/>
                <a:latin typeface="Martel Heavy" panose="020B0604020202020204" charset="0"/>
                <a:ea typeface="Arial" panose="020B0604020202020204" pitchFamily="34" charset="0"/>
                <a:cs typeface="Martel Heavy" panose="020B0604020202020204" charset="0"/>
              </a:rPr>
              <a:t> </a:t>
            </a:r>
            <a:endParaRPr lang="ar-EG" sz="8800" dirty="0">
              <a:effectLst/>
              <a:latin typeface="Martel Heavy" panose="020B0604020202020204" charset="0"/>
            </a:endParaRPr>
          </a:p>
          <a:p>
            <a:pPr>
              <a:lnSpc>
                <a:spcPts val="11064"/>
              </a:lnSpc>
            </a:pPr>
            <a:endParaRPr lang="en-US" sz="8800" dirty="0">
              <a:latin typeface="Martel Heavy" panose="020B0604020202020204" charset="0"/>
              <a:cs typeface="Martel Heavy" panose="020B0604020202020204" charset="0"/>
            </a:endParaRPr>
          </a:p>
        </p:txBody>
      </p:sp>
      <p:pic>
        <p:nvPicPr>
          <p:cNvPr id="22" name="Picture 21" descr="A person writing on a tablet&#10;&#10;Description automatically generated">
            <a:extLst>
              <a:ext uri="{FF2B5EF4-FFF2-40B4-BE49-F238E27FC236}">
                <a16:creationId xmlns:a16="http://schemas.microsoft.com/office/drawing/2014/main" id="{36D7491B-204A-38E1-B3C9-37BF97996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18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79B1EC-3A28-7A49-A2FE-3F135C92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2AD14-B656-2670-3D66-C00067045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" y="794730"/>
            <a:ext cx="18242921" cy="86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7F45D-AD3A-40CC-92FC-470D5CBEC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364AC77-8280-EF54-8D7F-AED29761D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" y="766151"/>
            <a:ext cx="18271500" cy="87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CA841D-1708-1CDE-2E86-5B42812C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1DEA3-4E98-1A39-730B-A667A3F05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" y="766151"/>
            <a:ext cx="18281026" cy="87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23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E7B4C2-19C5-227C-F7B6-3380ED576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025EA-75E1-DB85-1B5B-8A170C99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8288000" cy="86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D7A1A-4CBC-347C-BABC-C8E84B738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7A6EDC5-06D3-7806-E480-47A16D6DD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0F963-DA52-9CF3-133B-7765B0ACF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" y="813783"/>
            <a:ext cx="18233395" cy="8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8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9CF17-8037-9016-0EF0-F38F93E2E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F876B73-DC38-1203-FF95-32A890358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C5FE0-169C-1BAF-A836-B6A9A6FAE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" y="766151"/>
            <a:ext cx="18223868" cy="87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90452-097F-8BC5-36A1-F56280DB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0600EFB-9DB3-DD91-DD48-89BDE245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961EB-073F-ACA2-5A99-7C9B7FC1E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" y="770915"/>
            <a:ext cx="18252447" cy="87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4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D5FD6-DF05-2F2A-F50C-C79A0521E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E212C5A-3696-1F06-7ABD-378CAEA17FF7}"/>
              </a:ext>
            </a:extLst>
          </p:cNvPr>
          <p:cNvGrpSpPr/>
          <p:nvPr/>
        </p:nvGrpSpPr>
        <p:grpSpPr>
          <a:xfrm rot="3250586">
            <a:off x="10773703" y="2201947"/>
            <a:ext cx="10541355" cy="13849431"/>
            <a:chOff x="0" y="-38100"/>
            <a:chExt cx="2701279" cy="36475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65D6644-4876-4105-04CB-60E0845BAC48}"/>
                </a:ext>
              </a:extLst>
            </p:cNvPr>
            <p:cNvSpPr/>
            <p:nvPr/>
          </p:nvSpPr>
          <p:spPr>
            <a:xfrm>
              <a:off x="444524" y="91646"/>
              <a:ext cx="2256755" cy="3517841"/>
            </a:xfrm>
            <a:custGeom>
              <a:avLst/>
              <a:gdLst/>
              <a:ahLst/>
              <a:cxnLst/>
              <a:rect l="l" t="t" r="r" b="b"/>
              <a:pathLst>
                <a:path w="2256755" h="3517841">
                  <a:moveTo>
                    <a:pt x="0" y="0"/>
                  </a:moveTo>
                  <a:lnTo>
                    <a:pt x="2256755" y="0"/>
                  </a:lnTo>
                  <a:lnTo>
                    <a:pt x="2256755" y="3517841"/>
                  </a:lnTo>
                  <a:lnTo>
                    <a:pt x="0" y="3517841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EEA062-F76D-6B6F-F97F-56CB4BBD9A19}"/>
                </a:ext>
              </a:extLst>
            </p:cNvPr>
            <p:cNvSpPr txBox="1"/>
            <p:nvPr/>
          </p:nvSpPr>
          <p:spPr>
            <a:xfrm>
              <a:off x="0" y="-38100"/>
              <a:ext cx="2256755" cy="3555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3773F941-7E9F-0315-443C-BFE6EF0F5A28}"/>
              </a:ext>
            </a:extLst>
          </p:cNvPr>
          <p:cNvSpPr txBox="1"/>
          <p:nvPr/>
        </p:nvSpPr>
        <p:spPr>
          <a:xfrm>
            <a:off x="7753514" y="4576048"/>
            <a:ext cx="9138798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64"/>
              </a:lnSpc>
            </a:pPr>
            <a:r>
              <a:rPr lang="en-US" sz="9600" b="1" dirty="0">
                <a:latin typeface="Martel Heavy" panose="020B0604020202020204" charset="0"/>
                <a:ea typeface="Arial" panose="020B0604020202020204" pitchFamily="34" charset="0"/>
                <a:cs typeface="Martel Heavy" panose="020B0604020202020204" charset="0"/>
              </a:rPr>
              <a:t>Diagram</a:t>
            </a:r>
            <a:r>
              <a:rPr lang="en-US" sz="8800" b="1" i="0" dirty="0">
                <a:effectLst/>
                <a:latin typeface="Martel Heavy" panose="020B0604020202020204" charset="0"/>
                <a:ea typeface="Arial" panose="020B0604020202020204" pitchFamily="34" charset="0"/>
                <a:cs typeface="Martel Heavy" panose="020B0604020202020204" charset="0"/>
              </a:rPr>
              <a:t> </a:t>
            </a:r>
            <a:endParaRPr lang="ar-EG" sz="8800" dirty="0">
              <a:effectLst/>
              <a:latin typeface="Martel Heavy" panose="020B0604020202020204" charset="0"/>
            </a:endParaRPr>
          </a:p>
          <a:p>
            <a:pPr>
              <a:lnSpc>
                <a:spcPts val="11064"/>
              </a:lnSpc>
            </a:pPr>
            <a:endParaRPr lang="en-US" sz="8800" dirty="0">
              <a:latin typeface="Martel Heavy" panose="020B0604020202020204" charset="0"/>
              <a:cs typeface="Martel Heavy" panose="020B0604020202020204" charset="0"/>
            </a:endParaRPr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15231FDC-34AF-62E3-A2E3-600B41777783}"/>
              </a:ext>
            </a:extLst>
          </p:cNvPr>
          <p:cNvSpPr/>
          <p:nvPr/>
        </p:nvSpPr>
        <p:spPr>
          <a:xfrm>
            <a:off x="876253" y="2019300"/>
            <a:ext cx="5829300" cy="5412212"/>
          </a:xfrm>
          <a:custGeom>
            <a:avLst/>
            <a:gdLst/>
            <a:ahLst/>
            <a:cxnLst/>
            <a:rect l="l" t="t" r="r" b="b"/>
            <a:pathLst>
              <a:path w="4145280" h="3848684">
                <a:moveTo>
                  <a:pt x="0" y="0"/>
                </a:moveTo>
                <a:lnTo>
                  <a:pt x="4145280" y="0"/>
                </a:lnTo>
                <a:lnTo>
                  <a:pt x="4145280" y="3848684"/>
                </a:lnTo>
                <a:lnTo>
                  <a:pt x="0" y="384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FA1C34-A32E-486B-F9D3-63422100CC5C}"/>
              </a:ext>
            </a:extLst>
          </p:cNvPr>
          <p:cNvSpPr txBox="1"/>
          <p:nvPr/>
        </p:nvSpPr>
        <p:spPr>
          <a:xfrm>
            <a:off x="1395688" y="5415438"/>
            <a:ext cx="21336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latin typeface="Barlow" panose="00000500000000000000" pitchFamily="2" charset="0"/>
              </a:rPr>
              <a:t>DFD</a:t>
            </a:r>
            <a:endParaRPr kumimoji="0" lang="ar-EG" sz="6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  <a:p>
            <a:endParaRPr lang="ar-E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EF24F-C560-0AF0-3D8D-D8208235275A}"/>
              </a:ext>
            </a:extLst>
          </p:cNvPr>
          <p:cNvSpPr txBox="1"/>
          <p:nvPr/>
        </p:nvSpPr>
        <p:spPr>
          <a:xfrm>
            <a:off x="4592409" y="5445517"/>
            <a:ext cx="294287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latin typeface="Barlow" panose="00000500000000000000" pitchFamily="2" charset="0"/>
              </a:rPr>
              <a:t>ERD</a:t>
            </a:r>
            <a:endParaRPr lang="ar-EG" sz="6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C83516-A2E8-C3ED-CE9D-63BA75754C18}"/>
              </a:ext>
            </a:extLst>
          </p:cNvPr>
          <p:cNvSpPr txBox="1"/>
          <p:nvPr/>
        </p:nvSpPr>
        <p:spPr>
          <a:xfrm>
            <a:off x="2243619" y="2723557"/>
            <a:ext cx="487680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/>
            <a:r>
              <a:rPr lang="en-US" sz="6000" dirty="0">
                <a:latin typeface="Barlow" panose="00000500000000000000" pitchFamily="2" charset="0"/>
              </a:rPr>
              <a:t>Use</a:t>
            </a:r>
            <a:r>
              <a:rPr lang="en-US" sz="6000" dirty="0">
                <a:solidFill>
                  <a:srgbClr val="FFFFFF"/>
                </a:solidFill>
                <a:latin typeface="Barlow" panose="00000500000000000000" pitchFamily="2" charset="0"/>
              </a:rPr>
              <a:t> </a:t>
            </a:r>
            <a:r>
              <a:rPr lang="en-US" sz="6000" dirty="0">
                <a:latin typeface="Barlow" panose="00000500000000000000" pitchFamily="2" charset="0"/>
              </a:rPr>
              <a:t>case</a:t>
            </a:r>
            <a:endParaRPr kumimoji="0" lang="ar-EG" sz="6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920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4B83B84-2C3B-2C1D-8E96-4C252F41BA94}"/>
              </a:ext>
            </a:extLst>
          </p:cNvPr>
          <p:cNvSpPr txBox="1"/>
          <p:nvPr/>
        </p:nvSpPr>
        <p:spPr>
          <a:xfrm>
            <a:off x="457200" y="876300"/>
            <a:ext cx="487680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/>
            <a:r>
              <a:rPr lang="en-US" sz="6000" dirty="0">
                <a:latin typeface="Barlow" panose="00000500000000000000" pitchFamily="2" charset="0"/>
              </a:rPr>
              <a:t>Use</a:t>
            </a:r>
            <a:r>
              <a:rPr lang="en-US" sz="6000" dirty="0">
                <a:solidFill>
                  <a:srgbClr val="FFFFFF"/>
                </a:solidFill>
                <a:latin typeface="Barlow" panose="00000500000000000000" pitchFamily="2" charset="0"/>
              </a:rPr>
              <a:t> </a:t>
            </a:r>
            <a:r>
              <a:rPr lang="en-US" sz="6000" dirty="0">
                <a:latin typeface="Barlow" panose="00000500000000000000" pitchFamily="2" charset="0"/>
              </a:rPr>
              <a:t>case :</a:t>
            </a:r>
            <a:endParaRPr kumimoji="0" lang="ar-EG" sz="6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9594B-9F89-A902-0A3A-A4000556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84" y="95250"/>
            <a:ext cx="11501438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9517">
            <a:off x="-3355734" y="7933313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89517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10111" y="648982"/>
            <a:ext cx="9660939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b="1" dirty="0"/>
              <a:t>Project Supervisor </a:t>
            </a:r>
            <a:endParaRPr lang="ar-EG" sz="8800" b="1" dirty="0"/>
          </a:p>
        </p:txBody>
      </p:sp>
      <p:sp>
        <p:nvSpPr>
          <p:cNvPr id="10" name="TextBox 10"/>
          <p:cNvSpPr txBox="1"/>
          <p:nvPr/>
        </p:nvSpPr>
        <p:spPr>
          <a:xfrm>
            <a:off x="5562600" y="4431061"/>
            <a:ext cx="9112815" cy="616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7"/>
              </a:lnSpc>
            </a:pPr>
            <a:r>
              <a:rPr lang="en-US" sz="6000" dirty="0" err="1">
                <a:solidFill>
                  <a:srgbClr val="000000"/>
                </a:solidFill>
                <a:latin typeface="Assistant"/>
              </a:rPr>
              <a:t>Dr.Rania</a:t>
            </a:r>
            <a:r>
              <a:rPr lang="en-US" sz="6000" dirty="0">
                <a:solidFill>
                  <a:srgbClr val="000000"/>
                </a:solidFill>
                <a:latin typeface="Assistant"/>
              </a:rPr>
              <a:t> Ramadan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1A1A6-B763-D85A-D38A-4DE4C719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C0B188-0661-28AA-DEC2-2E0766522E23}"/>
              </a:ext>
            </a:extLst>
          </p:cNvPr>
          <p:cNvSpPr txBox="1"/>
          <p:nvPr/>
        </p:nvSpPr>
        <p:spPr>
          <a:xfrm>
            <a:off x="533400" y="681037"/>
            <a:ext cx="3581400" cy="21236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latin typeface="Barlow" panose="00000500000000000000" pitchFamily="2" charset="0"/>
              </a:rPr>
              <a:t>Context level :</a:t>
            </a:r>
            <a:endParaRPr lang="ar-EG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0CB0B-89E7-6436-E8CD-6C1231CD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409700"/>
            <a:ext cx="1297305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2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85786-D0EC-8A17-F978-29E12CEA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09A26A-407E-932F-703D-E06CF5B78C88}"/>
              </a:ext>
            </a:extLst>
          </p:cNvPr>
          <p:cNvSpPr txBox="1"/>
          <p:nvPr/>
        </p:nvSpPr>
        <p:spPr>
          <a:xfrm>
            <a:off x="304800" y="495300"/>
            <a:ext cx="2642912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000" b="1" dirty="0">
                <a:latin typeface="Barlow" panose="00000500000000000000" pitchFamily="2" charset="0"/>
              </a:rPr>
              <a:t>Level 0 :</a:t>
            </a:r>
            <a:endParaRPr kumimoji="0" lang="ar-EG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  <a:p>
            <a:endParaRPr lang="ar-EG" sz="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EFD97-DB7A-32A3-0B47-79A1B62FD0E2}"/>
              </a:ext>
            </a:extLst>
          </p:cNvPr>
          <p:cNvSpPr txBox="1"/>
          <p:nvPr/>
        </p:nvSpPr>
        <p:spPr>
          <a:xfrm>
            <a:off x="304800" y="1638300"/>
            <a:ext cx="21336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/>
              <a:t>Student </a:t>
            </a:r>
            <a:endParaRPr lang="ar-EG" sz="4400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52495B09-A3B0-6024-6F8F-7408F5D50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0500"/>
            <a:ext cx="13739813" cy="96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1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DF77-CCEC-2A7B-FE1C-DBD8BC199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04861-FD88-FC3D-BD5D-C07F421E9957}"/>
              </a:ext>
            </a:extLst>
          </p:cNvPr>
          <p:cNvSpPr txBox="1"/>
          <p:nvPr/>
        </p:nvSpPr>
        <p:spPr>
          <a:xfrm>
            <a:off x="304800" y="495300"/>
            <a:ext cx="2642912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000" b="1" dirty="0">
                <a:latin typeface="Barlow" panose="00000500000000000000" pitchFamily="2" charset="0"/>
              </a:rPr>
              <a:t>Level 0 :</a:t>
            </a:r>
            <a:endParaRPr kumimoji="0" lang="ar-EG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  <a:p>
            <a:endParaRPr lang="ar-EG" sz="5000" dirty="0"/>
          </a:p>
          <a:p>
            <a:endParaRPr lang="ar-EG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CDD28-8037-DC9A-6C72-976E48D0F603}"/>
              </a:ext>
            </a:extLst>
          </p:cNvPr>
          <p:cNvSpPr txBox="1"/>
          <p:nvPr/>
        </p:nvSpPr>
        <p:spPr>
          <a:xfrm>
            <a:off x="304800" y="1638300"/>
            <a:ext cx="24384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/>
              <a:t>Professor </a:t>
            </a:r>
            <a:endParaRPr lang="ar-EG" sz="4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43B6B027-592F-2138-6267-51ED8EA27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95300"/>
            <a:ext cx="13392150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45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81D54-D8A8-E530-C762-6E0E635F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AD0E8C-C051-155A-511A-65F21DA5FC9E}"/>
              </a:ext>
            </a:extLst>
          </p:cNvPr>
          <p:cNvSpPr txBox="1"/>
          <p:nvPr/>
        </p:nvSpPr>
        <p:spPr>
          <a:xfrm>
            <a:off x="304800" y="495300"/>
            <a:ext cx="2642912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000" b="1" dirty="0">
                <a:latin typeface="Barlow" panose="00000500000000000000" pitchFamily="2" charset="0"/>
              </a:rPr>
              <a:t>Level 0 :</a:t>
            </a:r>
            <a:endParaRPr kumimoji="0" lang="ar-EG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  <a:p>
            <a:endParaRPr lang="ar-EG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C1B67-9392-FFC9-D8C6-82BB43C62DDD}"/>
              </a:ext>
            </a:extLst>
          </p:cNvPr>
          <p:cNvSpPr txBox="1"/>
          <p:nvPr/>
        </p:nvSpPr>
        <p:spPr>
          <a:xfrm>
            <a:off x="304800" y="1714500"/>
            <a:ext cx="25146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/>
              <a:t>Instructor </a:t>
            </a:r>
            <a:endParaRPr lang="ar-EG" sz="4400" dirty="0"/>
          </a:p>
        </p:txBody>
      </p:sp>
      <p:pic>
        <p:nvPicPr>
          <p:cNvPr id="5" name="Picture 4" descr="A diagram of a diagram">
            <a:extLst>
              <a:ext uri="{FF2B5EF4-FFF2-40B4-BE49-F238E27FC236}">
                <a16:creationId xmlns:a16="http://schemas.microsoft.com/office/drawing/2014/main" id="{F87A0160-9B4D-E1D0-DC67-32676ED6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66700"/>
            <a:ext cx="13716000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74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C33F0-9B1C-6EE6-29E4-1542BD20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38271A-6FB9-5800-6CB2-C0946C5A48F6}"/>
              </a:ext>
            </a:extLst>
          </p:cNvPr>
          <p:cNvSpPr txBox="1"/>
          <p:nvPr/>
        </p:nvSpPr>
        <p:spPr>
          <a:xfrm>
            <a:off x="304800" y="495300"/>
            <a:ext cx="2642912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000" b="1" dirty="0">
                <a:latin typeface="Barlow" panose="00000500000000000000" pitchFamily="2" charset="0"/>
              </a:rPr>
              <a:t>Level 0 :</a:t>
            </a:r>
            <a:endParaRPr kumimoji="0" lang="ar-EG" sz="5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arlow" panose="00000500000000000000" pitchFamily="2" charset="0"/>
              <a:cs typeface="Arial"/>
              <a:sym typeface="Arial"/>
            </a:endParaRPr>
          </a:p>
          <a:p>
            <a:endParaRPr lang="ar-EG" sz="5000" dirty="0"/>
          </a:p>
          <a:p>
            <a:endParaRPr lang="ar-EG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214C-B095-EDA4-01F3-0FD0107B1C1A}"/>
              </a:ext>
            </a:extLst>
          </p:cNvPr>
          <p:cNvSpPr txBox="1"/>
          <p:nvPr/>
        </p:nvSpPr>
        <p:spPr>
          <a:xfrm>
            <a:off x="304800" y="1638300"/>
            <a:ext cx="21336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/>
              <a:t>Admin </a:t>
            </a:r>
            <a:endParaRPr lang="ar-EG" sz="4400" dirty="0"/>
          </a:p>
        </p:txBody>
      </p:sp>
      <p:pic>
        <p:nvPicPr>
          <p:cNvPr id="6" name="Picture 5" descr="A diagram of a network">
            <a:extLst>
              <a:ext uri="{FF2B5EF4-FFF2-40B4-BE49-F238E27FC236}">
                <a16:creationId xmlns:a16="http://schemas.microsoft.com/office/drawing/2014/main" id="{E5147783-8748-CF62-E4DE-055846C04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13030199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8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2D4E0-1A15-F6FA-A5C3-A8A4364F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34404-BDCC-C822-B2EF-B184916A0CA3}"/>
              </a:ext>
            </a:extLst>
          </p:cNvPr>
          <p:cNvSpPr txBox="1"/>
          <p:nvPr/>
        </p:nvSpPr>
        <p:spPr>
          <a:xfrm>
            <a:off x="533400" y="681037"/>
            <a:ext cx="294287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b="1" dirty="0">
                <a:latin typeface="Barlow" panose="00000500000000000000" pitchFamily="2" charset="0"/>
              </a:rPr>
              <a:t>ERD :</a:t>
            </a:r>
            <a:endParaRPr lang="ar-EG" sz="6600" b="1" dirty="0"/>
          </a:p>
        </p:txBody>
      </p:sp>
      <p:pic>
        <p:nvPicPr>
          <p:cNvPr id="5" name="Picture 4" descr="A diagram of a company">
            <a:extLst>
              <a:ext uri="{FF2B5EF4-FFF2-40B4-BE49-F238E27FC236}">
                <a16:creationId xmlns:a16="http://schemas.microsoft.com/office/drawing/2014/main" id="{40326F96-192F-41D2-463F-D668C1CB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95300"/>
            <a:ext cx="14247844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1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7F939-B53E-6F94-C75A-95B924CA8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4C4DD-A163-C10A-980A-94AAE7ED4705}"/>
              </a:ext>
            </a:extLst>
          </p:cNvPr>
          <p:cNvSpPr txBox="1"/>
          <p:nvPr/>
        </p:nvSpPr>
        <p:spPr>
          <a:xfrm>
            <a:off x="533400" y="681037"/>
            <a:ext cx="4267200" cy="63094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500" b="1" dirty="0">
                <a:latin typeface="Barlow" panose="00000500000000000000" pitchFamily="2" charset="0"/>
              </a:rPr>
              <a:t>Mapping-schema :</a:t>
            </a:r>
            <a:endParaRPr lang="ar-EG" sz="35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3B369-F2BA-B8CD-D44A-8BFAC4534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0500"/>
            <a:ext cx="12786360" cy="96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3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F20480-AE56-E010-3B15-D85F9126C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63829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26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4CF127-7504-47B5-B779-DF88BB4D0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71501"/>
            <a:ext cx="15697200" cy="97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82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A1646537-7FE9-BE5E-9CD8-491DC301C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0537"/>
            <a:ext cx="16230600" cy="9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5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3209">
            <a:off x="2282037" y="6941143"/>
            <a:ext cx="21881704" cy="10065584"/>
          </a:xfrm>
          <a:custGeom>
            <a:avLst/>
            <a:gdLst/>
            <a:ahLst/>
            <a:cxnLst/>
            <a:rect l="l" t="t" r="r" b="b"/>
            <a:pathLst>
              <a:path w="21881704" h="1006558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9525000" y="1738950"/>
            <a:ext cx="8664791" cy="7404458"/>
          </a:xfrm>
          <a:custGeom>
            <a:avLst/>
            <a:gdLst/>
            <a:ahLst/>
            <a:cxnLst/>
            <a:rect l="l" t="t" r="r" b="b"/>
            <a:pathLst>
              <a:path w="8664791" h="7404458">
                <a:moveTo>
                  <a:pt x="0" y="0"/>
                </a:moveTo>
                <a:lnTo>
                  <a:pt x="8664791" y="0"/>
                </a:lnTo>
                <a:lnTo>
                  <a:pt x="8664791" y="7404458"/>
                </a:lnTo>
                <a:lnTo>
                  <a:pt x="0" y="7404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TextBox 4"/>
          <p:cNvSpPr txBox="1"/>
          <p:nvPr/>
        </p:nvSpPr>
        <p:spPr>
          <a:xfrm>
            <a:off x="1321449" y="576334"/>
            <a:ext cx="7822551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97"/>
              </a:lnSpc>
            </a:pPr>
            <a:r>
              <a:rPr lang="en-US" sz="8712" dirty="0">
                <a:solidFill>
                  <a:srgbClr val="000000"/>
                </a:solidFill>
                <a:latin typeface="Martel Heavy"/>
              </a:rPr>
              <a:t>Team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A072F-677F-7412-9D1E-80AC018EFAC7}"/>
              </a:ext>
            </a:extLst>
          </p:cNvPr>
          <p:cNvSpPr txBox="1"/>
          <p:nvPr/>
        </p:nvSpPr>
        <p:spPr>
          <a:xfrm>
            <a:off x="749969" y="2403101"/>
            <a:ext cx="8001000" cy="74789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Hesham Mohamed Ahmed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Mostafa Maher Ahmed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Mostafa Adel ElSayed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Mostafa </a:t>
            </a:r>
            <a:r>
              <a:rPr lang="en-US" sz="4800" dirty="0" err="1"/>
              <a:t>Abdelhakeem</a:t>
            </a:r>
            <a:r>
              <a:rPr lang="en-US" sz="4800" dirty="0"/>
              <a:t> Mohamed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Fouad </a:t>
            </a:r>
            <a:r>
              <a:rPr lang="en-US" sz="4800" dirty="0" err="1"/>
              <a:t>Tharwat</a:t>
            </a:r>
            <a:r>
              <a:rPr lang="en-US" sz="4800" dirty="0"/>
              <a:t> Hanna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err="1"/>
              <a:t>Hadeer</a:t>
            </a:r>
            <a:r>
              <a:rPr lang="en-US" sz="4800" dirty="0"/>
              <a:t> Elsayed Ahmed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Mohamed Ahmed </a:t>
            </a:r>
            <a:r>
              <a:rPr lang="en-US" sz="4800" dirty="0" err="1"/>
              <a:t>Noureldeen</a:t>
            </a:r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Janet Gad </a:t>
            </a:r>
            <a:r>
              <a:rPr lang="en-US" sz="4800" dirty="0" err="1"/>
              <a:t>Elseed</a:t>
            </a:r>
            <a:r>
              <a:rPr lang="en-US" sz="4800" dirty="0"/>
              <a:t> Attia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5F1C46-9FBC-1A8F-D8E5-21A4B24A7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-102498"/>
            <a:ext cx="15773400" cy="1018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91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FD630E-7FE2-2F73-E548-A906DA1AE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849E3062-8401-4383-1311-2C62CEE155C9}"/>
              </a:ext>
            </a:extLst>
          </p:cNvPr>
          <p:cNvGrpSpPr/>
          <p:nvPr/>
        </p:nvGrpSpPr>
        <p:grpSpPr>
          <a:xfrm>
            <a:off x="17259300" y="2814999"/>
            <a:ext cx="1028700" cy="3315980"/>
            <a:chOff x="0" y="0"/>
            <a:chExt cx="270933" cy="8733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693538A-BC57-5BCA-B07A-E49F3BA39F9E}"/>
                </a:ext>
              </a:extLst>
            </p:cNvPr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7B16E2-FEB7-8F69-2981-3D5F23F30D2B}"/>
                </a:ext>
              </a:extLst>
            </p:cNvPr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4CF8AE2-4341-F028-DB6F-08044968CC35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3EEAA93-D23A-7873-6FCF-98F069E1E6E4}"/>
              </a:ext>
            </a:extLst>
          </p:cNvPr>
          <p:cNvSpPr txBox="1"/>
          <p:nvPr/>
        </p:nvSpPr>
        <p:spPr>
          <a:xfrm>
            <a:off x="9853703" y="3883799"/>
            <a:ext cx="7039769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10478" dirty="0">
                <a:solidFill>
                  <a:srgbClr val="000000"/>
                </a:solidFill>
                <a:latin typeface="Martel Heavy"/>
              </a:rPr>
              <a:t>Tools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7773D9C2-1EEA-7C0D-6CA8-90AFDD0B4135}"/>
              </a:ext>
            </a:extLst>
          </p:cNvPr>
          <p:cNvSpPr/>
          <p:nvPr/>
        </p:nvSpPr>
        <p:spPr>
          <a:xfrm rot="3487">
            <a:off x="792492" y="8510376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pic>
        <p:nvPicPr>
          <p:cNvPr id="19" name="Picture 18" descr="A computer screen with a wrench and screwdriver&#10;&#10;Description automatically generated">
            <a:extLst>
              <a:ext uri="{FF2B5EF4-FFF2-40B4-BE49-F238E27FC236}">
                <a16:creationId xmlns:a16="http://schemas.microsoft.com/office/drawing/2014/main" id="{D6F725F5-0375-A495-46C8-4506E9E8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81" y="1789909"/>
            <a:ext cx="6503882" cy="65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31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FF687-F77F-6706-125C-C7B51CE4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B126ACE9-D349-7A85-8F36-2F5909AFA716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7F839B8-2912-0445-1221-54C202073017}"/>
              </a:ext>
            </a:extLst>
          </p:cNvPr>
          <p:cNvSpPr txBox="1"/>
          <p:nvPr/>
        </p:nvSpPr>
        <p:spPr>
          <a:xfrm>
            <a:off x="11125200" y="6438900"/>
            <a:ext cx="7039769" cy="166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6600" dirty="0">
                <a:solidFill>
                  <a:srgbClr val="000000"/>
                </a:solidFill>
                <a:latin typeface="Martel Heavy"/>
              </a:rPr>
              <a:t>Figma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003C5-23DA-0DEA-E5D7-A98D1A2B8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00" y="2026920"/>
            <a:ext cx="4495800" cy="3554524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6204C717-D652-60E4-2695-B70E552853D0}"/>
              </a:ext>
            </a:extLst>
          </p:cNvPr>
          <p:cNvSpPr txBox="1"/>
          <p:nvPr/>
        </p:nvSpPr>
        <p:spPr>
          <a:xfrm>
            <a:off x="2994015" y="6438900"/>
            <a:ext cx="7039769" cy="166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6600" dirty="0">
                <a:solidFill>
                  <a:srgbClr val="000000"/>
                </a:solidFill>
                <a:latin typeface="Martel Heavy"/>
              </a:rPr>
              <a:t>Flutter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B33D0-60A8-8DFC-D842-63202D4D9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044" y="1866190"/>
            <a:ext cx="4648800" cy="46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26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E3285-8E5E-10D4-17E1-8AE86CCF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B7E9EC25-8C80-B81C-D140-20A637E6E993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C9CCA05-7EAA-D30D-1210-F440B3FB824A}"/>
              </a:ext>
            </a:extLst>
          </p:cNvPr>
          <p:cNvSpPr txBox="1"/>
          <p:nvPr/>
        </p:nvSpPr>
        <p:spPr>
          <a:xfrm>
            <a:off x="2301240" y="6218117"/>
            <a:ext cx="7039769" cy="175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7200" dirty="0">
                <a:solidFill>
                  <a:srgbClr val="000000"/>
                </a:solidFill>
                <a:latin typeface="Martel Heavy"/>
              </a:rPr>
              <a:t>Vs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3F05C5-9A1D-396A-CDE1-746DF2088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324100"/>
            <a:ext cx="3838574" cy="3315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A23A8E-13BE-19D0-B69A-23194A7A4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469688"/>
            <a:ext cx="5577032" cy="3460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2972C5-2C1D-07C5-820C-EEF05A9C267E}"/>
              </a:ext>
            </a:extLst>
          </p:cNvPr>
          <p:cNvSpPr txBox="1"/>
          <p:nvPr/>
        </p:nvSpPr>
        <p:spPr>
          <a:xfrm>
            <a:off x="9525000" y="6230117"/>
            <a:ext cx="7039769" cy="166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6600" dirty="0">
                <a:solidFill>
                  <a:srgbClr val="000000"/>
                </a:solidFill>
                <a:latin typeface="Martel Heavy"/>
              </a:rPr>
              <a:t>Android Studio</a:t>
            </a:r>
          </a:p>
        </p:txBody>
      </p:sp>
    </p:spTree>
    <p:extLst>
      <p:ext uri="{BB962C8B-B14F-4D97-AF65-F5344CB8AC3E}">
        <p14:creationId xmlns:p14="http://schemas.microsoft.com/office/powerpoint/2010/main" val="1816121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841073-9D6E-B802-2E18-D3D7C36DD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AA68F4F0-9DE6-D8E6-6D40-BE8584410417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D240D-4F26-6E53-9C86-8676AFE5F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600" y="2324100"/>
            <a:ext cx="4648800" cy="4667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3F06A6-2AD5-8378-FF02-FBA859CC1BDE}"/>
              </a:ext>
            </a:extLst>
          </p:cNvPr>
          <p:cNvSpPr txBox="1"/>
          <p:nvPr/>
        </p:nvSpPr>
        <p:spPr>
          <a:xfrm>
            <a:off x="12150160" y="7113539"/>
            <a:ext cx="548700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b="1" dirty="0"/>
              <a:t>React</a:t>
            </a:r>
            <a:endParaRPr lang="ar-EG" sz="6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E89089-39E6-294F-0887-365BC9187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467100"/>
            <a:ext cx="78200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84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92E59-021D-FD55-4954-92AEAD78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E5A6F278-8EFA-7BB9-3B4E-569345C08F9C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5F87091-148D-6369-60ED-D2A3CF7C607F}"/>
              </a:ext>
            </a:extLst>
          </p:cNvPr>
          <p:cNvSpPr txBox="1"/>
          <p:nvPr/>
        </p:nvSpPr>
        <p:spPr>
          <a:xfrm>
            <a:off x="6172200" y="-15240"/>
            <a:ext cx="7978072" cy="1752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670"/>
              </a:lnSpc>
            </a:pPr>
            <a:r>
              <a:rPr lang="en-US" sz="8800" dirty="0">
                <a:solidFill>
                  <a:srgbClr val="000000"/>
                </a:solidFill>
                <a:latin typeface="Martel Heavy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F3EF9-2116-5DC1-9CEC-E3B8ED9D3783}"/>
              </a:ext>
            </a:extLst>
          </p:cNvPr>
          <p:cNvSpPr txBox="1"/>
          <p:nvPr/>
        </p:nvSpPr>
        <p:spPr>
          <a:xfrm>
            <a:off x="1219200" y="1714303"/>
            <a:ext cx="15621000" cy="84023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 err="1"/>
              <a:t>TuLaBy</a:t>
            </a:r>
            <a:r>
              <a:rPr lang="en-US" sz="3600" dirty="0"/>
              <a:t> is an intricately designed platform tailored for various stakeholders in academic institutions, encompassing students, professors, teaching assistants, and administrators. It offers a spectrum of advantages:</a:t>
            </a:r>
          </a:p>
          <a:p>
            <a:endParaRPr lang="en-US" sz="3600" dirty="0"/>
          </a:p>
          <a:p>
            <a:r>
              <a:rPr lang="en-US" sz="3600" dirty="0"/>
              <a:t>Students can effortlessly log attendance, access personal educational data, view schedules, and monitor grades.</a:t>
            </a:r>
          </a:p>
          <a:p>
            <a:r>
              <a:rPr lang="en-US" sz="3600" dirty="0"/>
              <a:t>Professors benefit from streamlined attendance oversight, insightful analytics, and efficient grade finalization.</a:t>
            </a:r>
          </a:p>
          <a:p>
            <a:r>
              <a:rPr lang="en-US" sz="3600" dirty="0"/>
              <a:t>Teaching assistants adeptly manage lab attendance and associated attributes.</a:t>
            </a:r>
          </a:p>
          <a:p>
            <a:r>
              <a:rPr lang="en-US" sz="3600" dirty="0"/>
              <a:t>Administrators relish comprehensive oversight over users, subjects, and announcements.</a:t>
            </a:r>
          </a:p>
          <a:p>
            <a:r>
              <a:rPr lang="en-US" sz="3600" dirty="0" err="1"/>
              <a:t>TuLaBy</a:t>
            </a:r>
            <a:r>
              <a:rPr lang="en-US" sz="3600" dirty="0"/>
              <a:t> furnishes a seamless experience across both web and mobile platforms, prioritizing accessibility and user-friendliness. It is engineered with a flexible architecture for future refinements while upholding precision, quality, and adaptability in academic administration.</a:t>
            </a:r>
            <a:endParaRPr lang="ar-EG" sz="3600" dirty="0"/>
          </a:p>
        </p:txBody>
      </p:sp>
    </p:spTree>
    <p:extLst>
      <p:ext uri="{BB962C8B-B14F-4D97-AF65-F5344CB8AC3E}">
        <p14:creationId xmlns:p14="http://schemas.microsoft.com/office/powerpoint/2010/main" val="2100907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FAE8BB-9790-8F32-490C-65369CBFE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CAE58815-8DC5-2EEE-7F25-B9DFE33A3D3D}"/>
              </a:ext>
            </a:extLst>
          </p:cNvPr>
          <p:cNvGrpSpPr/>
          <p:nvPr/>
        </p:nvGrpSpPr>
        <p:grpSpPr>
          <a:xfrm>
            <a:off x="17259300" y="2814999"/>
            <a:ext cx="1028700" cy="3315980"/>
            <a:chOff x="0" y="0"/>
            <a:chExt cx="270933" cy="8733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5949AD5-F921-88DD-0DBA-76E1A12D926D}"/>
                </a:ext>
              </a:extLst>
            </p:cNvPr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ED1C087-6CC3-08AC-4BCB-8B14238D0532}"/>
                </a:ext>
              </a:extLst>
            </p:cNvPr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B8631FD-6B14-0F94-5690-5B5E8174AE58}"/>
              </a:ext>
            </a:extLst>
          </p:cNvPr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CF3547A8-E275-B223-2CFE-DB65F00DB83A}"/>
              </a:ext>
            </a:extLst>
          </p:cNvPr>
          <p:cNvSpPr txBox="1"/>
          <p:nvPr/>
        </p:nvSpPr>
        <p:spPr>
          <a:xfrm>
            <a:off x="1219200" y="3238500"/>
            <a:ext cx="15662240" cy="3466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264" dirty="0">
                <a:solidFill>
                  <a:srgbClr val="000000"/>
                </a:solidFill>
                <a:latin typeface="Bebas Neue Bold"/>
              </a:rPr>
              <a:t>THANK YOU</a:t>
            </a:r>
          </a:p>
          <a:p>
            <a:r>
              <a:rPr lang="en-US" sz="11264" dirty="0">
                <a:solidFill>
                  <a:srgbClr val="000000"/>
                </a:solidFill>
                <a:latin typeface="Bebas Neue Bold"/>
              </a:rPr>
              <a:t>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80876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71882" y="214833"/>
            <a:ext cx="5536551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64"/>
              </a:lnSpc>
            </a:pPr>
            <a:r>
              <a:rPr lang="en-US" sz="8712" dirty="0">
                <a:solidFill>
                  <a:srgbClr val="000000"/>
                </a:solidFill>
                <a:latin typeface="Martel Heavy"/>
              </a:rPr>
              <a:t>Content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BC9F2-8654-D679-A8FF-519D9DEE44B2}"/>
              </a:ext>
            </a:extLst>
          </p:cNvPr>
          <p:cNvSpPr txBox="1"/>
          <p:nvPr/>
        </p:nvSpPr>
        <p:spPr>
          <a:xfrm>
            <a:off x="1452562" y="2179219"/>
            <a:ext cx="4419598" cy="80921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latin typeface="Barlow" panose="00000500000000000000" pitchFamily="2" charset="0"/>
              </a:rPr>
              <a:t>Problem</a:t>
            </a: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Solution</a:t>
            </a:r>
            <a:endParaRPr lang="ar-EG" sz="4400" b="1" dirty="0">
              <a:effectLst/>
            </a:endParaRP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work plan</a:t>
            </a:r>
            <a:endParaRPr lang="ar-EG" sz="4400" b="1" dirty="0">
              <a:effectLst/>
            </a:endParaRP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Diagrams</a:t>
            </a:r>
            <a:endParaRPr lang="ar-EG" sz="4400" b="1" dirty="0">
              <a:effectLst/>
            </a:endParaRP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Tools</a:t>
            </a:r>
            <a:endParaRPr lang="ar-EG" sz="4400" b="1" dirty="0">
              <a:effectLst/>
            </a:endParaRP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Design</a:t>
            </a:r>
            <a:endParaRPr lang="ar-EG" sz="4400" b="1" dirty="0">
              <a:effectLst/>
            </a:endParaRPr>
          </a:p>
          <a:p>
            <a:pPr marL="708660" marR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i="0" dirty="0">
                <a:effectLst/>
                <a:latin typeface="Barlow" panose="020F0502020204030204" pitchFamily="2" charset="0"/>
                <a:ea typeface="Barlow" panose="020F0502020204030204" pitchFamily="2" charset="0"/>
                <a:cs typeface="Barlow" panose="020F0502020204030204" pitchFamily="2" charset="0"/>
              </a:rPr>
              <a:t>conclusion</a:t>
            </a:r>
            <a:endParaRPr lang="ar-EG" sz="4400" b="1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r-EG" sz="4400" dirty="0"/>
          </a:p>
        </p:txBody>
      </p:sp>
      <p:grpSp>
        <p:nvGrpSpPr>
          <p:cNvPr id="2" name="Group 2"/>
          <p:cNvGrpSpPr/>
          <p:nvPr/>
        </p:nvGrpSpPr>
        <p:grpSpPr>
          <a:xfrm rot="19241474">
            <a:off x="6450706" y="3990159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pPr algn="l"/>
              <a:endParaRPr lang="ar-EG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A341147-BE60-EFDC-BA5D-53E4FA366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275525"/>
            <a:ext cx="8682038" cy="77359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38905-7E03-82F0-A5FF-F19C1D77F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A3D540-AF88-C050-8313-AD3D5BB42E00}"/>
              </a:ext>
            </a:extLst>
          </p:cNvPr>
          <p:cNvGrpSpPr/>
          <p:nvPr/>
        </p:nvGrpSpPr>
        <p:grpSpPr>
          <a:xfrm>
            <a:off x="0" y="114300"/>
            <a:ext cx="7095953" cy="10287000"/>
            <a:chOff x="0" y="0"/>
            <a:chExt cx="18688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09BEB1-F97D-1741-E18A-821BA7159095}"/>
                </a:ext>
              </a:extLst>
            </p:cNvPr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FC67523-C14B-34B5-83F1-4D2B53081132}"/>
                </a:ext>
              </a:extLst>
            </p:cNvPr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7E1F55D2-74F5-3A0A-8553-FCAF6FF0FD42}"/>
              </a:ext>
            </a:extLst>
          </p:cNvPr>
          <p:cNvSpPr txBox="1"/>
          <p:nvPr/>
        </p:nvSpPr>
        <p:spPr>
          <a:xfrm>
            <a:off x="300338" y="342900"/>
            <a:ext cx="81534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" sz="8000" dirty="0"/>
              <a:t>what’s the problem?</a:t>
            </a:r>
            <a:endParaRPr lang="en-US" sz="8000" dirty="0">
              <a:solidFill>
                <a:srgbClr val="FFFFFF"/>
              </a:solidFill>
              <a:latin typeface="Assistant Semi-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0CBC32F-2324-FDE4-2A84-A900BAD024C9}"/>
              </a:ext>
            </a:extLst>
          </p:cNvPr>
          <p:cNvSpPr txBox="1"/>
          <p:nvPr/>
        </p:nvSpPr>
        <p:spPr>
          <a:xfrm>
            <a:off x="2098040" y="3442220"/>
            <a:ext cx="4557996" cy="37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 dirty="0">
                <a:solidFill>
                  <a:srgbClr val="FFFFFF"/>
                </a:solidFill>
                <a:latin typeface="Assistant"/>
              </a:rPr>
              <a:t>.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38A250F-4AB9-8D46-633B-7B804A1E9E0A}"/>
              </a:ext>
            </a:extLst>
          </p:cNvPr>
          <p:cNvSpPr txBox="1"/>
          <p:nvPr/>
        </p:nvSpPr>
        <p:spPr>
          <a:xfrm>
            <a:off x="7848600" y="5985000"/>
            <a:ext cx="6201712" cy="13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Assistant Semi-Bold"/>
              </a:rPr>
              <a:t> </a:t>
            </a:r>
            <a:r>
              <a:rPr lang="en-US" sz="2800" b="1" dirty="0">
                <a:latin typeface="Assistant Semi-Bold"/>
              </a:rPr>
              <a:t>Lack of efficiency: Managing and storing paper attendance sheets is cumbersome and inefficient.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8DFBF5C8-BD3A-3691-7419-8AA3BE44519C}"/>
              </a:ext>
            </a:extLst>
          </p:cNvPr>
          <p:cNvSpPr txBox="1"/>
          <p:nvPr/>
        </p:nvSpPr>
        <p:spPr>
          <a:xfrm>
            <a:off x="7513320" y="275621"/>
            <a:ext cx="10443862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00000"/>
                </a:solidFill>
                <a:latin typeface="Martel Heavy"/>
              </a:rPr>
              <a:t>  Traditional paper-based attendance tracking has several drawbacks: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37F878F2-AC98-F67B-1C36-78289B307055}"/>
              </a:ext>
            </a:extLst>
          </p:cNvPr>
          <p:cNvSpPr txBox="1"/>
          <p:nvPr/>
        </p:nvSpPr>
        <p:spPr>
          <a:xfrm>
            <a:off x="7848600" y="2255414"/>
            <a:ext cx="6201712" cy="13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Assistant Semi-Bold"/>
              </a:rPr>
              <a:t>Time-consuming process: Professors take valuable class time in manually taking attendance.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D7B64787-B2A9-15BC-44DC-0C3D0484F557}"/>
              </a:ext>
            </a:extLst>
          </p:cNvPr>
          <p:cNvSpPr txBox="1"/>
          <p:nvPr/>
        </p:nvSpPr>
        <p:spPr>
          <a:xfrm>
            <a:off x="7848600" y="4389710"/>
            <a:ext cx="6201712" cy="87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Assistant Semi-Bold"/>
              </a:rPr>
              <a:t> Inaccuracy: Paper-based records are susceptible to errors or omissions.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AAC2B-2E97-A63F-9CEC-E9DF22AFD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6021"/>
            <a:ext cx="6777022" cy="8547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076DF-78C1-90B2-F5B2-330ED3E41574}"/>
              </a:ext>
            </a:extLst>
          </p:cNvPr>
          <p:cNvSpPr txBox="1"/>
          <p:nvPr/>
        </p:nvSpPr>
        <p:spPr>
          <a:xfrm>
            <a:off x="7724949" y="8013247"/>
            <a:ext cx="6934200" cy="1869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Assistant Semi-Bold"/>
              </a:rPr>
              <a:t>Accessibility: Students encounter challenges accessing their attendance records or verifying their attendance.</a:t>
            </a:r>
          </a:p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endParaRPr lang="en-US" sz="2800" dirty="0">
              <a:latin typeface="Assistant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14289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CC757-0423-DD6E-B774-57B1280D4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6A05D-5275-9F17-6D07-1C98F6BCC2FF}"/>
              </a:ext>
            </a:extLst>
          </p:cNvPr>
          <p:cNvGrpSpPr/>
          <p:nvPr/>
        </p:nvGrpSpPr>
        <p:grpSpPr>
          <a:xfrm>
            <a:off x="0" y="0"/>
            <a:ext cx="7095953" cy="10287000"/>
            <a:chOff x="0" y="0"/>
            <a:chExt cx="18688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31FB5F-9AD4-F57E-5DA9-407AD4844FAA}"/>
                </a:ext>
              </a:extLst>
            </p:cNvPr>
            <p:cNvSpPr/>
            <p:nvPr/>
          </p:nvSpPr>
          <p:spPr>
            <a:xfrm>
              <a:off x="0" y="0"/>
              <a:ext cx="1868893" cy="2709333"/>
            </a:xfrm>
            <a:custGeom>
              <a:avLst/>
              <a:gdLst/>
              <a:ahLst/>
              <a:cxnLst/>
              <a:rect l="l" t="t" r="r" b="b"/>
              <a:pathLst>
                <a:path w="1868893" h="2709333">
                  <a:moveTo>
                    <a:pt x="0" y="0"/>
                  </a:moveTo>
                  <a:lnTo>
                    <a:pt x="1868893" y="0"/>
                  </a:lnTo>
                  <a:lnTo>
                    <a:pt x="18688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B662796-3DDB-FF2B-F0D0-EEC3F650A589}"/>
                </a:ext>
              </a:extLst>
            </p:cNvPr>
            <p:cNvSpPr txBox="1"/>
            <p:nvPr/>
          </p:nvSpPr>
          <p:spPr>
            <a:xfrm>
              <a:off x="0" y="-38100"/>
              <a:ext cx="18688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5045792-252C-6295-2F21-59C1AA1A121D}"/>
              </a:ext>
            </a:extLst>
          </p:cNvPr>
          <p:cNvSpPr txBox="1"/>
          <p:nvPr/>
        </p:nvSpPr>
        <p:spPr>
          <a:xfrm>
            <a:off x="300338" y="342900"/>
            <a:ext cx="81534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" sz="8000" dirty="0"/>
              <a:t>what’s the </a:t>
            </a:r>
            <a:r>
              <a:rPr lang="en-US" sz="8000" dirty="0"/>
              <a:t>Solution</a:t>
            </a:r>
            <a:r>
              <a:rPr lang="en" sz="8000" dirty="0"/>
              <a:t>?</a:t>
            </a:r>
            <a:endParaRPr lang="en-US" sz="8000" dirty="0">
              <a:solidFill>
                <a:srgbClr val="FFFFFF"/>
              </a:solidFill>
              <a:latin typeface="Assistant Semi-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1309BE3-2699-736B-24F6-C43D80D3E428}"/>
              </a:ext>
            </a:extLst>
          </p:cNvPr>
          <p:cNvSpPr txBox="1"/>
          <p:nvPr/>
        </p:nvSpPr>
        <p:spPr>
          <a:xfrm>
            <a:off x="2098040" y="3442220"/>
            <a:ext cx="4557996" cy="37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4"/>
              </a:lnSpc>
            </a:pPr>
            <a:r>
              <a:rPr lang="en-US" sz="2203" dirty="0">
                <a:solidFill>
                  <a:srgbClr val="FFFFFF"/>
                </a:solidFill>
                <a:latin typeface="Assistant"/>
              </a:rPr>
              <a:t>.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9019B2B-0E2C-2D7B-BE19-DF71B8CA6074}"/>
              </a:ext>
            </a:extLst>
          </p:cNvPr>
          <p:cNvSpPr txBox="1"/>
          <p:nvPr/>
        </p:nvSpPr>
        <p:spPr>
          <a:xfrm>
            <a:off x="7784565" y="1118643"/>
            <a:ext cx="6201712" cy="13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Assistant Semi-Bold"/>
              </a:rPr>
              <a:t>Dynamic Attendance Registration: Unique codes for each session; students register attendance. 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9008DEE-2AA8-0737-0095-0ABE0FD30A56}"/>
              </a:ext>
            </a:extLst>
          </p:cNvPr>
          <p:cNvSpPr txBox="1"/>
          <p:nvPr/>
        </p:nvSpPr>
        <p:spPr>
          <a:xfrm>
            <a:off x="7784565" y="3329195"/>
            <a:ext cx="6201712" cy="87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Assistant Semi-Bold"/>
              </a:rPr>
              <a:t> Real-time Updates: Professors monitor attendance instantly.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C97B59F-E835-8E6E-9A9C-D7F6F09960C1}"/>
              </a:ext>
            </a:extLst>
          </p:cNvPr>
          <p:cNvSpPr txBox="1"/>
          <p:nvPr/>
        </p:nvSpPr>
        <p:spPr>
          <a:xfrm>
            <a:off x="7769325" y="5071169"/>
            <a:ext cx="6201712" cy="13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Assistant Semi-Bold"/>
              </a:rPr>
              <a:t>Automated Record-keeping: Attendance records are stored digitally.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2E205-5FB3-0B16-4889-0DDA958E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567" y="1410177"/>
            <a:ext cx="7620000" cy="10287000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860F6D8A-7A91-B5DB-A89F-3FC0398E085E}"/>
              </a:ext>
            </a:extLst>
          </p:cNvPr>
          <p:cNvSpPr txBox="1"/>
          <p:nvPr/>
        </p:nvSpPr>
        <p:spPr>
          <a:xfrm>
            <a:off x="7769325" y="7124700"/>
            <a:ext cx="6201712" cy="87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528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Assistant Semi-Bold"/>
              </a:rPr>
              <a:t>Accessibility: Students access attendance records easily.</a:t>
            </a:r>
          </a:p>
        </p:txBody>
      </p:sp>
    </p:spTree>
    <p:extLst>
      <p:ext uri="{BB962C8B-B14F-4D97-AF65-F5344CB8AC3E}">
        <p14:creationId xmlns:p14="http://schemas.microsoft.com/office/powerpoint/2010/main" val="11448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39090"/>
            <a:ext cx="9730777" cy="1809537"/>
            <a:chOff x="0" y="0"/>
            <a:chExt cx="2562838" cy="476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699" y="5143500"/>
            <a:ext cx="9730777" cy="1809537"/>
            <a:chOff x="0" y="0"/>
            <a:chExt cx="2562838" cy="4765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448763"/>
            <a:ext cx="9730777" cy="1809537"/>
            <a:chOff x="0" y="0"/>
            <a:chExt cx="2562838" cy="4765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082917" y="3054899"/>
            <a:ext cx="7176383" cy="5153948"/>
          </a:xfrm>
          <a:custGeom>
            <a:avLst/>
            <a:gdLst/>
            <a:ahLst/>
            <a:cxnLst/>
            <a:rect l="l" t="t" r="r" b="b"/>
            <a:pathLst>
              <a:path w="7176383" h="5153948">
                <a:moveTo>
                  <a:pt x="0" y="0"/>
                </a:moveTo>
                <a:lnTo>
                  <a:pt x="7176383" y="0"/>
                </a:lnTo>
                <a:lnTo>
                  <a:pt x="7176383" y="5153948"/>
                </a:lnTo>
                <a:lnTo>
                  <a:pt x="0" y="515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TextBox 12"/>
          <p:cNvSpPr txBox="1"/>
          <p:nvPr/>
        </p:nvSpPr>
        <p:spPr>
          <a:xfrm>
            <a:off x="1028700" y="1059524"/>
            <a:ext cx="56769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en-US" sz="7458" dirty="0">
                <a:solidFill>
                  <a:srgbClr val="000000"/>
                </a:solidFill>
                <a:latin typeface="Martel Heavy"/>
              </a:rPr>
              <a:t>Work Plan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6424" y="3130435"/>
            <a:ext cx="452199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A66735"/>
                </a:solidFill>
                <a:latin typeface="Assistant Semi-Bold"/>
              </a:rPr>
              <a:t>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6424" y="5435272"/>
            <a:ext cx="485775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>
                <a:solidFill>
                  <a:srgbClr val="243E4D"/>
                </a:solidFill>
                <a:latin typeface="Assistant Semi-Bold"/>
              </a:rPr>
              <a:t>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56424" y="7740108"/>
            <a:ext cx="470178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DCB07B"/>
                </a:solidFill>
                <a:latin typeface="Assistant Semi-Bold"/>
              </a:rPr>
              <a:t>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46331" y="3436081"/>
            <a:ext cx="609766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dirty="0">
                <a:latin typeface="Barlow" panose="00000500000000000000" pitchFamily="2" charset="0"/>
              </a:rPr>
              <a:t>Define the problem</a:t>
            </a:r>
            <a:endParaRPr lang="ar-EG" sz="4000" dirty="0">
              <a:latin typeface="Barlow" panose="00000500000000000000" pitchFamily="2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46330" y="5753398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latin typeface="Barlow" panose="00000500000000000000" pitchFamily="2" charset="0"/>
              </a:rPr>
              <a:t>Research</a:t>
            </a:r>
            <a:endParaRPr lang="ar-EG" sz="3600" dirty="0">
              <a:latin typeface="Barlow" panose="00000500000000000000" pitchFamily="2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845252" y="8076532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latin typeface="Barlow" panose="00000500000000000000" pitchFamily="2" charset="0"/>
              </a:rPr>
              <a:t>Determine the target audience</a:t>
            </a:r>
            <a:endParaRPr lang="ar-EG" sz="3600" dirty="0"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4EE27-0AF7-0DE6-6AAC-F7BC08279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01F0ED-B2F3-EDE7-29D8-41F61C913A85}"/>
              </a:ext>
            </a:extLst>
          </p:cNvPr>
          <p:cNvGrpSpPr/>
          <p:nvPr/>
        </p:nvGrpSpPr>
        <p:grpSpPr>
          <a:xfrm>
            <a:off x="1028700" y="2839090"/>
            <a:ext cx="9730777" cy="1809537"/>
            <a:chOff x="0" y="0"/>
            <a:chExt cx="2562838" cy="47658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132CF5-2150-33B5-9F3C-8C3176FD26E5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059DCDD-7CAC-A2E5-69F4-00AE9ED20928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2401E12-E765-A9AF-E662-43F87552D0EF}"/>
              </a:ext>
            </a:extLst>
          </p:cNvPr>
          <p:cNvGrpSpPr/>
          <p:nvPr/>
        </p:nvGrpSpPr>
        <p:grpSpPr>
          <a:xfrm>
            <a:off x="1028699" y="5112459"/>
            <a:ext cx="9730777" cy="1809537"/>
            <a:chOff x="0" y="0"/>
            <a:chExt cx="2562838" cy="47658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6FE341E-0F3D-20E8-88DB-B50B0828E0E5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1213B6-6313-6274-3F2C-DC79857FFAF3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0D7A6A0-5364-E98C-D347-FFCA830B0E63}"/>
              </a:ext>
            </a:extLst>
          </p:cNvPr>
          <p:cNvGrpSpPr/>
          <p:nvPr/>
        </p:nvGrpSpPr>
        <p:grpSpPr>
          <a:xfrm>
            <a:off x="1028700" y="7448763"/>
            <a:ext cx="9730777" cy="1809537"/>
            <a:chOff x="0" y="0"/>
            <a:chExt cx="2562838" cy="4765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F44CCA4-2F73-FA30-4A86-C0636540B59D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5C9A9D1-2B6A-DBDF-3303-91FB48DF8FA4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FC9A821-DC9C-AE56-A35B-00386BC41515}"/>
              </a:ext>
            </a:extLst>
          </p:cNvPr>
          <p:cNvSpPr/>
          <p:nvPr/>
        </p:nvSpPr>
        <p:spPr>
          <a:xfrm>
            <a:off x="10082917" y="3054899"/>
            <a:ext cx="7176383" cy="5153948"/>
          </a:xfrm>
          <a:custGeom>
            <a:avLst/>
            <a:gdLst/>
            <a:ahLst/>
            <a:cxnLst/>
            <a:rect l="l" t="t" r="r" b="b"/>
            <a:pathLst>
              <a:path w="7176383" h="5153948">
                <a:moveTo>
                  <a:pt x="0" y="0"/>
                </a:moveTo>
                <a:lnTo>
                  <a:pt x="7176383" y="0"/>
                </a:lnTo>
                <a:lnTo>
                  <a:pt x="7176383" y="5153948"/>
                </a:lnTo>
                <a:lnTo>
                  <a:pt x="0" y="515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4317DCE-6ABF-A780-B9C8-183A27EE289F}"/>
              </a:ext>
            </a:extLst>
          </p:cNvPr>
          <p:cNvSpPr txBox="1"/>
          <p:nvPr/>
        </p:nvSpPr>
        <p:spPr>
          <a:xfrm>
            <a:off x="1028700" y="1059524"/>
            <a:ext cx="56769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en-US" sz="7458" dirty="0">
                <a:solidFill>
                  <a:srgbClr val="000000"/>
                </a:solidFill>
                <a:latin typeface="Martel Heavy"/>
              </a:rPr>
              <a:t>Work Plan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10A3C32-6531-2583-3945-A60EC09FE227}"/>
              </a:ext>
            </a:extLst>
          </p:cNvPr>
          <p:cNvSpPr txBox="1"/>
          <p:nvPr/>
        </p:nvSpPr>
        <p:spPr>
          <a:xfrm>
            <a:off x="1856424" y="3130435"/>
            <a:ext cx="452199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A66735"/>
                </a:solidFill>
                <a:latin typeface="Assistant Semi-Bold"/>
              </a:rPr>
              <a:t>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EE96220-576E-0AED-EBFC-53AC0A604471}"/>
              </a:ext>
            </a:extLst>
          </p:cNvPr>
          <p:cNvSpPr txBox="1"/>
          <p:nvPr/>
        </p:nvSpPr>
        <p:spPr>
          <a:xfrm>
            <a:off x="1856424" y="5435272"/>
            <a:ext cx="485775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243E4D"/>
                </a:solidFill>
                <a:latin typeface="Assistant Semi-Bold"/>
              </a:rPr>
              <a:t>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9989407-13C2-6C30-9B4A-C08D5C196E85}"/>
              </a:ext>
            </a:extLst>
          </p:cNvPr>
          <p:cNvSpPr txBox="1"/>
          <p:nvPr/>
        </p:nvSpPr>
        <p:spPr>
          <a:xfrm>
            <a:off x="1856424" y="7740108"/>
            <a:ext cx="470178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DCB07B"/>
                </a:solidFill>
                <a:latin typeface="Assistant Semi-Bold"/>
              </a:rPr>
              <a:t>F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F2DED03-4D72-ED1D-C08C-264F206965D8}"/>
              </a:ext>
            </a:extLst>
          </p:cNvPr>
          <p:cNvSpPr txBox="1"/>
          <p:nvPr/>
        </p:nvSpPr>
        <p:spPr>
          <a:xfrm>
            <a:off x="3076811" y="3466859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latin typeface="Barlow" panose="00000500000000000000" pitchFamily="2" charset="0"/>
              </a:rPr>
              <a:t>Create a user-centered design</a:t>
            </a:r>
            <a:endParaRPr lang="ar-EG" sz="3600" dirty="0">
              <a:latin typeface="Barlow" panose="00000500000000000000" pitchFamily="2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CBCE598-1C76-6370-6930-0EFA24C09709}"/>
              </a:ext>
            </a:extLst>
          </p:cNvPr>
          <p:cNvSpPr txBox="1"/>
          <p:nvPr/>
        </p:nvSpPr>
        <p:spPr>
          <a:xfrm>
            <a:off x="3107291" y="5699365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latin typeface="Barlow" panose="00000500000000000000" pitchFamily="2" charset="0"/>
              </a:rPr>
              <a:t>Develop the frontend</a:t>
            </a:r>
            <a:endParaRPr lang="ar-EG" sz="3600" dirty="0">
              <a:latin typeface="Barlow" panose="00000500000000000000" pitchFamily="2" charset="0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0A8D0E4-8A70-BF5F-3117-06804A5AC38B}"/>
              </a:ext>
            </a:extLst>
          </p:cNvPr>
          <p:cNvSpPr txBox="1"/>
          <p:nvPr/>
        </p:nvSpPr>
        <p:spPr>
          <a:xfrm>
            <a:off x="3076811" y="8076532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dirty="0">
                <a:effectLst/>
                <a:latin typeface="Barlow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Build the backend</a:t>
            </a:r>
            <a:endParaRPr lang="ar-EG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406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8A7ED-EB81-940F-7C9F-79C1D9F1E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A19889-8133-1B13-A867-C45C1691BC1D}"/>
              </a:ext>
            </a:extLst>
          </p:cNvPr>
          <p:cNvGrpSpPr/>
          <p:nvPr/>
        </p:nvGrpSpPr>
        <p:grpSpPr>
          <a:xfrm>
            <a:off x="1028700" y="2839090"/>
            <a:ext cx="9730777" cy="1809537"/>
            <a:chOff x="0" y="0"/>
            <a:chExt cx="2562838" cy="47658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05A682-3686-4035-4FC7-42F49ABC161F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9156521-2433-EFB0-0DE1-57EC9C12357F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DE1E0D-C55A-6042-708C-BBF24446F7D7}"/>
              </a:ext>
            </a:extLst>
          </p:cNvPr>
          <p:cNvGrpSpPr/>
          <p:nvPr/>
        </p:nvGrpSpPr>
        <p:grpSpPr>
          <a:xfrm>
            <a:off x="1065165" y="5065384"/>
            <a:ext cx="9730777" cy="1809537"/>
            <a:chOff x="0" y="0"/>
            <a:chExt cx="2562838" cy="47658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3D3528A-8753-A67B-F1D7-8C7B9C4F9D06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E10366-C878-0D36-E4E8-66782711CEED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736C844-85FC-56DD-C7D5-FD22A2B2C56F}"/>
              </a:ext>
            </a:extLst>
          </p:cNvPr>
          <p:cNvGrpSpPr/>
          <p:nvPr/>
        </p:nvGrpSpPr>
        <p:grpSpPr>
          <a:xfrm>
            <a:off x="1009666" y="7457830"/>
            <a:ext cx="9730777" cy="1809537"/>
            <a:chOff x="0" y="0"/>
            <a:chExt cx="2562838" cy="4765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5BA9B53-78BD-80E4-B101-083CDBB50FB8}"/>
                </a:ext>
              </a:extLst>
            </p:cNvPr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9297A32-B628-30A6-FACE-D23793BAE09B}"/>
                </a:ext>
              </a:extLst>
            </p:cNvPr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7D2430B-CB65-9875-11EA-0A7A8EA7D5B5}"/>
              </a:ext>
            </a:extLst>
          </p:cNvPr>
          <p:cNvSpPr/>
          <p:nvPr/>
        </p:nvSpPr>
        <p:spPr>
          <a:xfrm>
            <a:off x="10082917" y="3054899"/>
            <a:ext cx="7176383" cy="5153948"/>
          </a:xfrm>
          <a:custGeom>
            <a:avLst/>
            <a:gdLst/>
            <a:ahLst/>
            <a:cxnLst/>
            <a:rect l="l" t="t" r="r" b="b"/>
            <a:pathLst>
              <a:path w="7176383" h="5153948">
                <a:moveTo>
                  <a:pt x="0" y="0"/>
                </a:moveTo>
                <a:lnTo>
                  <a:pt x="7176383" y="0"/>
                </a:lnTo>
                <a:lnTo>
                  <a:pt x="7176383" y="5153948"/>
                </a:lnTo>
                <a:lnTo>
                  <a:pt x="0" y="515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5B104B7-AAF2-C3C2-8AF3-C892C6E6AFE6}"/>
              </a:ext>
            </a:extLst>
          </p:cNvPr>
          <p:cNvSpPr txBox="1"/>
          <p:nvPr/>
        </p:nvSpPr>
        <p:spPr>
          <a:xfrm>
            <a:off x="1028700" y="1059524"/>
            <a:ext cx="56769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en-US" sz="7458" dirty="0">
                <a:solidFill>
                  <a:srgbClr val="000000"/>
                </a:solidFill>
                <a:latin typeface="Martel Heavy"/>
              </a:rPr>
              <a:t>Work Plan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874D38E-4534-69B0-5EE6-D4DEA16D8D41}"/>
              </a:ext>
            </a:extLst>
          </p:cNvPr>
          <p:cNvSpPr txBox="1"/>
          <p:nvPr/>
        </p:nvSpPr>
        <p:spPr>
          <a:xfrm>
            <a:off x="1856424" y="3130435"/>
            <a:ext cx="452199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A66735"/>
                </a:solidFill>
                <a:latin typeface="Assistant Semi-Bold"/>
              </a:rPr>
              <a:t>G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ECB6E07-2BD1-F5C1-FAE3-A6BA1E9C1DCD}"/>
              </a:ext>
            </a:extLst>
          </p:cNvPr>
          <p:cNvSpPr txBox="1"/>
          <p:nvPr/>
        </p:nvSpPr>
        <p:spPr>
          <a:xfrm>
            <a:off x="1856424" y="5435272"/>
            <a:ext cx="485775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243E4D"/>
                </a:solidFill>
                <a:latin typeface="Assistant Semi-Bold"/>
              </a:rPr>
              <a:t>H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1D10CD3-10AC-747F-B450-36FE65CD8893}"/>
              </a:ext>
            </a:extLst>
          </p:cNvPr>
          <p:cNvSpPr txBox="1"/>
          <p:nvPr/>
        </p:nvSpPr>
        <p:spPr>
          <a:xfrm>
            <a:off x="1856424" y="7740108"/>
            <a:ext cx="470178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 dirty="0">
                <a:solidFill>
                  <a:srgbClr val="DCB07B"/>
                </a:solidFill>
                <a:latin typeface="Assistant Semi-Bold"/>
              </a:rPr>
              <a:t>I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B0C3A55-EEFE-F620-6002-61FD4FE9DCA2}"/>
              </a:ext>
            </a:extLst>
          </p:cNvPr>
          <p:cNvSpPr txBox="1"/>
          <p:nvPr/>
        </p:nvSpPr>
        <p:spPr>
          <a:xfrm>
            <a:off x="3076811" y="3466859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dirty="0">
                <a:effectLst/>
                <a:latin typeface="Barlow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Test the application</a:t>
            </a:r>
            <a:endParaRPr lang="ar-EG" sz="3600" dirty="0">
              <a:effectLst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5E894E7-1056-7AC3-3683-0D4CAE907665}"/>
              </a:ext>
            </a:extLst>
          </p:cNvPr>
          <p:cNvSpPr txBox="1"/>
          <p:nvPr/>
        </p:nvSpPr>
        <p:spPr>
          <a:xfrm>
            <a:off x="3046331" y="5568336"/>
            <a:ext cx="6097669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dirty="0">
                <a:effectLst/>
                <a:latin typeface="Barlow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Continuously update and maintain</a:t>
            </a:r>
            <a:endParaRPr lang="ar-EG" sz="3600" dirty="0">
              <a:effectLst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A0FBB33-B08B-C9FE-D201-6EFE0125FFE9}"/>
              </a:ext>
            </a:extLst>
          </p:cNvPr>
          <p:cNvSpPr txBox="1"/>
          <p:nvPr/>
        </p:nvSpPr>
        <p:spPr>
          <a:xfrm>
            <a:off x="3038745" y="8085599"/>
            <a:ext cx="609766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3600" b="0" i="0" dirty="0">
                <a:effectLst/>
                <a:latin typeface="Barlow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Evaluate the impact</a:t>
            </a:r>
            <a:endParaRPr lang="ar-EG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099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377</Words>
  <Application>Microsoft Office PowerPoint</Application>
  <PresentationFormat>Custom</PresentationFormat>
  <Paragraphs>88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Assistant Semi-Bold</vt:lpstr>
      <vt:lpstr>Bebas Neue Bold</vt:lpstr>
      <vt:lpstr>Martel Heavy</vt:lpstr>
      <vt:lpstr>Calibri</vt:lpstr>
      <vt:lpstr>Barlow</vt:lpstr>
      <vt:lpstr>Wingdings</vt:lpstr>
      <vt:lpstr>Assistant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Security and Technology Presentation</dc:title>
  <cp:lastModifiedBy>MuStaFa KhaShaBa</cp:lastModifiedBy>
  <cp:revision>13</cp:revision>
  <dcterms:created xsi:type="dcterms:W3CDTF">2006-08-16T00:00:00Z</dcterms:created>
  <dcterms:modified xsi:type="dcterms:W3CDTF">2024-02-11T09:06:35Z</dcterms:modified>
  <dc:identifier>DAF7-B_2HSU</dc:identifier>
</cp:coreProperties>
</file>